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0;&#1085;&#1080;&#1075;&#1072;1&#1092;&#1074;&#1072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0;&#1085;&#1080;&#1075;&#1072;1&#1092;&#1074;&#1072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Время на сайте</a:t>
            </a:r>
          </a:p>
        </c:rich>
      </c:tx>
      <c:layout>
        <c:manualLayout>
          <c:xMode val="edge"/>
          <c:yMode val="edge"/>
          <c:x val="0.35183005249343829"/>
          <c:y val="3.1389928717926695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3024776397332587E-2"/>
          <c:y val="0.16496714980691141"/>
          <c:w val="0.78358208955223752"/>
          <c:h val="0.7511210762331855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Лист1!$B$3</c:f>
              <c:strCache>
                <c:ptCount val="1"/>
                <c:pt idx="0">
                  <c:v>Время на сайте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Val val="1"/>
            </c:dLbl>
            <c:delete val="1"/>
          </c:dLbls>
          <c:cat>
            <c:strRef>
              <c:f>Лист1!$A$4:$A$5</c:f>
              <c:strCache>
                <c:ptCount val="2"/>
                <c:pt idx="0">
                  <c:v>Старая страница</c:v>
                </c:pt>
                <c:pt idx="1">
                  <c:v>Новая страница</c:v>
                </c:pt>
              </c:strCache>
            </c:strRef>
          </c:cat>
          <c:val>
            <c:numRef>
              <c:f>Лист1!$B$4:$B$5</c:f>
              <c:numCache>
                <c:formatCode>[$-F400]h:mm:ss\ AM/PM</c:formatCode>
                <c:ptCount val="2"/>
                <c:pt idx="0" formatCode="h:mm:ss">
                  <c:v>6.3773148148148192E-3</c:v>
                </c:pt>
                <c:pt idx="1">
                  <c:v>8.6689814814814789E-3</c:v>
                </c:pt>
              </c:numCache>
            </c:numRef>
          </c:val>
        </c:ser>
        <c:axId val="74823552"/>
        <c:axId val="74825088"/>
      </c:barChart>
      <c:catAx>
        <c:axId val="74823552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4825088"/>
        <c:crosses val="autoZero"/>
        <c:auto val="1"/>
        <c:lblAlgn val="ctr"/>
        <c:lblOffset val="100"/>
        <c:tickLblSkip val="1"/>
        <c:tickMarkSkip val="1"/>
      </c:catAx>
      <c:valAx>
        <c:axId val="74825088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h:mm:ss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4823552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Глубина просмотра</a:t>
            </a:r>
          </a:p>
        </c:rich>
      </c:tx>
      <c:layout>
        <c:manualLayout>
          <c:xMode val="edge"/>
          <c:yMode val="edge"/>
          <c:x val="0.42963752665245208"/>
          <c:y val="3.139013452914798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5.4371002132196193E-2"/>
          <c:y val="0.17040358744394621"/>
          <c:w val="0.77931769722814581"/>
          <c:h val="0.7511210762331855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Лист1!$B$18</c:f>
              <c:strCache>
                <c:ptCount val="1"/>
                <c:pt idx="0">
                  <c:v>Глубина просмотра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Val val="1"/>
            </c:dLbl>
            <c:delete val="1"/>
          </c:dLbls>
          <c:cat>
            <c:strRef>
              <c:f>Лист1!$A$19:$A$20</c:f>
              <c:strCache>
                <c:ptCount val="2"/>
                <c:pt idx="0">
                  <c:v>Старая страница</c:v>
                </c:pt>
                <c:pt idx="1">
                  <c:v>Новая страница</c:v>
                </c:pt>
              </c:strCache>
            </c:strRef>
          </c:cat>
          <c:val>
            <c:numRef>
              <c:f>Лист1!$B$19:$B$20</c:f>
              <c:numCache>
                <c:formatCode>0.00</c:formatCode>
                <c:ptCount val="2"/>
                <c:pt idx="0">
                  <c:v>6.2</c:v>
                </c:pt>
                <c:pt idx="1">
                  <c:v>4.25</c:v>
                </c:pt>
              </c:numCache>
            </c:numRef>
          </c:val>
        </c:ser>
        <c:axId val="75407360"/>
        <c:axId val="75408896"/>
      </c:barChart>
      <c:catAx>
        <c:axId val="75407360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5408896"/>
        <c:crosses val="autoZero"/>
        <c:auto val="1"/>
        <c:lblAlgn val="ctr"/>
        <c:lblOffset val="100"/>
        <c:tickLblSkip val="1"/>
        <c:tickMarkSkip val="1"/>
      </c:catAx>
      <c:valAx>
        <c:axId val="75408896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.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5407360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322BBA-6E6F-4180-ACDD-63122153AEF7}" type="doc">
      <dgm:prSet loTypeId="urn:microsoft.com/office/officeart/2005/8/layout/chevron1" loCatId="process" qsTypeId="urn:microsoft.com/office/officeart/2005/8/quickstyle/simple2" qsCatId="simple" csTypeId="urn:microsoft.com/office/officeart/2005/8/colors/accent0_3" csCatId="mainScheme" phldr="1"/>
      <dgm:spPr/>
    </dgm:pt>
    <dgm:pt modelId="{5095FC73-FDFF-4552-B32E-2B0AFE02D113}">
      <dgm:prSet phldrT="[Текст]"/>
      <dgm:spPr/>
      <dgm:t>
        <a:bodyPr/>
        <a:lstStyle/>
        <a:p>
          <a:r>
            <a:rPr lang="ru-RU" dirty="0" smtClean="0"/>
            <a:t>Цели </a:t>
          </a:r>
          <a:endParaRPr lang="ru-RU" dirty="0"/>
        </a:p>
      </dgm:t>
    </dgm:pt>
    <dgm:pt modelId="{9CF6AA99-4EA8-4121-A09A-E8230D72A1D2}" type="parTrans" cxnId="{7E4593FA-7FC7-44D3-B004-5033328E6CB7}">
      <dgm:prSet/>
      <dgm:spPr/>
      <dgm:t>
        <a:bodyPr/>
        <a:lstStyle/>
        <a:p>
          <a:endParaRPr lang="ru-RU"/>
        </a:p>
      </dgm:t>
    </dgm:pt>
    <dgm:pt modelId="{B63A12F5-7F57-475F-BFF9-97F92D2FA923}" type="sibTrans" cxnId="{7E4593FA-7FC7-44D3-B004-5033328E6CB7}">
      <dgm:prSet/>
      <dgm:spPr/>
      <dgm:t>
        <a:bodyPr/>
        <a:lstStyle/>
        <a:p>
          <a:endParaRPr lang="ru-RU"/>
        </a:p>
      </dgm:t>
    </dgm:pt>
    <dgm:pt modelId="{D7E2E09E-EEDD-4F6D-9979-5884B63B1814}">
      <dgm:prSet phldrT="[Текст]"/>
      <dgm:spPr/>
      <dgm:t>
        <a:bodyPr/>
        <a:lstStyle/>
        <a:p>
          <a:r>
            <a:rPr lang="ru-RU" dirty="0" smtClean="0"/>
            <a:t>Техническое задание</a:t>
          </a:r>
          <a:endParaRPr lang="ru-RU" dirty="0"/>
        </a:p>
      </dgm:t>
    </dgm:pt>
    <dgm:pt modelId="{61B2F56B-8C36-4EC2-9239-0A31918AE7CE}" type="parTrans" cxnId="{54B3E6EC-57C2-4596-B989-93BD02568E9B}">
      <dgm:prSet/>
      <dgm:spPr/>
      <dgm:t>
        <a:bodyPr/>
        <a:lstStyle/>
        <a:p>
          <a:endParaRPr lang="ru-RU"/>
        </a:p>
      </dgm:t>
    </dgm:pt>
    <dgm:pt modelId="{22248A14-52E3-474F-85D4-065EFFC9F2C1}" type="sibTrans" cxnId="{54B3E6EC-57C2-4596-B989-93BD02568E9B}">
      <dgm:prSet/>
      <dgm:spPr/>
      <dgm:t>
        <a:bodyPr/>
        <a:lstStyle/>
        <a:p>
          <a:endParaRPr lang="ru-RU"/>
        </a:p>
      </dgm:t>
    </dgm:pt>
    <dgm:pt modelId="{4F9F473D-4000-4E81-915B-7109A0A1B510}">
      <dgm:prSet phldrT="[Текст]"/>
      <dgm:spPr/>
      <dgm:t>
        <a:bodyPr/>
        <a:lstStyle/>
        <a:p>
          <a:r>
            <a:rPr lang="ru-RU" dirty="0" smtClean="0"/>
            <a:t>Набор респондентов и скрининг</a:t>
          </a:r>
          <a:endParaRPr lang="ru-RU" dirty="0"/>
        </a:p>
      </dgm:t>
    </dgm:pt>
    <dgm:pt modelId="{FEDEDE28-3E26-430E-98ED-9A063F5C31D1}" type="parTrans" cxnId="{DEAFCA38-4AD7-4751-A8FD-24F8E186A32D}">
      <dgm:prSet/>
      <dgm:spPr/>
      <dgm:t>
        <a:bodyPr/>
        <a:lstStyle/>
        <a:p>
          <a:endParaRPr lang="ru-RU"/>
        </a:p>
      </dgm:t>
    </dgm:pt>
    <dgm:pt modelId="{EADD0F25-6A07-45FE-A1FB-3AFE852E007D}" type="sibTrans" cxnId="{DEAFCA38-4AD7-4751-A8FD-24F8E186A32D}">
      <dgm:prSet/>
      <dgm:spPr/>
      <dgm:t>
        <a:bodyPr/>
        <a:lstStyle/>
        <a:p>
          <a:endParaRPr lang="ru-RU"/>
        </a:p>
      </dgm:t>
    </dgm:pt>
    <dgm:pt modelId="{4F4E7094-C8C2-4FEF-B082-E050711EA884}">
      <dgm:prSet/>
      <dgm:spPr/>
      <dgm:t>
        <a:bodyPr/>
        <a:lstStyle/>
        <a:p>
          <a:r>
            <a:rPr lang="ru-RU" dirty="0" smtClean="0"/>
            <a:t>Проведение исследования</a:t>
          </a:r>
          <a:endParaRPr lang="ru-RU" dirty="0"/>
        </a:p>
      </dgm:t>
    </dgm:pt>
    <dgm:pt modelId="{4E7CF9A2-B224-4592-A17D-D889911A5310}" type="parTrans" cxnId="{60174375-47BA-49EB-8588-7A1B05F2FABD}">
      <dgm:prSet/>
      <dgm:spPr/>
      <dgm:t>
        <a:bodyPr/>
        <a:lstStyle/>
        <a:p>
          <a:endParaRPr lang="ru-RU"/>
        </a:p>
      </dgm:t>
    </dgm:pt>
    <dgm:pt modelId="{D10B345F-1F30-45B4-A01A-6DEA128CFD1E}" type="sibTrans" cxnId="{60174375-47BA-49EB-8588-7A1B05F2FABD}">
      <dgm:prSet/>
      <dgm:spPr/>
      <dgm:t>
        <a:bodyPr/>
        <a:lstStyle/>
        <a:p>
          <a:endParaRPr lang="ru-RU"/>
        </a:p>
      </dgm:t>
    </dgm:pt>
    <dgm:pt modelId="{B9A5EF0A-7F14-4CE3-BABD-7CCAC41BB586}">
      <dgm:prSet/>
      <dgm:spPr/>
      <dgm:t>
        <a:bodyPr/>
        <a:lstStyle/>
        <a:p>
          <a:r>
            <a:rPr lang="ru-RU" dirty="0" smtClean="0"/>
            <a:t>Анализ данных</a:t>
          </a:r>
          <a:endParaRPr lang="ru-RU" dirty="0"/>
        </a:p>
      </dgm:t>
    </dgm:pt>
    <dgm:pt modelId="{8DCD2DB6-91B6-4537-82C9-DBD53CB82C31}" type="parTrans" cxnId="{A9FDA529-3593-4766-A072-F591EB7E4139}">
      <dgm:prSet/>
      <dgm:spPr/>
      <dgm:t>
        <a:bodyPr/>
        <a:lstStyle/>
        <a:p>
          <a:endParaRPr lang="ru-RU"/>
        </a:p>
      </dgm:t>
    </dgm:pt>
    <dgm:pt modelId="{67E5AFA8-55E6-4FAB-865B-7D19A317C71D}" type="sibTrans" cxnId="{A9FDA529-3593-4766-A072-F591EB7E4139}">
      <dgm:prSet/>
      <dgm:spPr/>
      <dgm:t>
        <a:bodyPr/>
        <a:lstStyle/>
        <a:p>
          <a:endParaRPr lang="ru-RU"/>
        </a:p>
      </dgm:t>
    </dgm:pt>
    <dgm:pt modelId="{68D1F8AC-A31C-41DB-9D22-DA950101D082}" type="pres">
      <dgm:prSet presAssocID="{9E322BBA-6E6F-4180-ACDD-63122153AEF7}" presName="Name0" presStyleCnt="0">
        <dgm:presLayoutVars>
          <dgm:dir/>
          <dgm:animLvl val="lvl"/>
          <dgm:resizeHandles val="exact"/>
        </dgm:presLayoutVars>
      </dgm:prSet>
      <dgm:spPr/>
    </dgm:pt>
    <dgm:pt modelId="{AC41F453-7B81-4588-9749-963FDC00A015}" type="pres">
      <dgm:prSet presAssocID="{5095FC73-FDFF-4552-B32E-2B0AFE02D113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FA4A5B-BA50-4F96-B795-F9BF7639B933}" type="pres">
      <dgm:prSet presAssocID="{B63A12F5-7F57-475F-BFF9-97F92D2FA923}" presName="parTxOnlySpace" presStyleCnt="0"/>
      <dgm:spPr/>
    </dgm:pt>
    <dgm:pt modelId="{0F978DE3-C0CE-4025-A2EA-B57F27A2FFA4}" type="pres">
      <dgm:prSet presAssocID="{D7E2E09E-EEDD-4F6D-9979-5884B63B1814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F054A-9379-4526-8F61-5D2174EC778F}" type="pres">
      <dgm:prSet presAssocID="{22248A14-52E3-474F-85D4-065EFFC9F2C1}" presName="parTxOnlySpace" presStyleCnt="0"/>
      <dgm:spPr/>
    </dgm:pt>
    <dgm:pt modelId="{3CE97568-708A-4E40-8E64-3DAF7A3C4B04}" type="pres">
      <dgm:prSet presAssocID="{4F9F473D-4000-4E81-915B-7109A0A1B510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3685EE-3CCE-4DE6-8165-746B8425B5CD}" type="pres">
      <dgm:prSet presAssocID="{EADD0F25-6A07-45FE-A1FB-3AFE852E007D}" presName="parTxOnlySpace" presStyleCnt="0"/>
      <dgm:spPr/>
    </dgm:pt>
    <dgm:pt modelId="{084574B6-E026-4527-9244-606930C0326E}" type="pres">
      <dgm:prSet presAssocID="{4F4E7094-C8C2-4FEF-B082-E050711EA884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6872B8-1BE6-4DB8-AD72-0C16BF0F2379}" type="pres">
      <dgm:prSet presAssocID="{D10B345F-1F30-45B4-A01A-6DEA128CFD1E}" presName="parTxOnlySpace" presStyleCnt="0"/>
      <dgm:spPr/>
    </dgm:pt>
    <dgm:pt modelId="{438BA78D-9018-4EE3-8763-83C7AFDD7B04}" type="pres">
      <dgm:prSet presAssocID="{B9A5EF0A-7F14-4CE3-BABD-7CCAC41BB586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9E18D0-62C1-4738-9EF5-71A87E7035AC}" type="presOf" srcId="{4F9F473D-4000-4E81-915B-7109A0A1B510}" destId="{3CE97568-708A-4E40-8E64-3DAF7A3C4B04}" srcOrd="0" destOrd="0" presId="urn:microsoft.com/office/officeart/2005/8/layout/chevron1"/>
    <dgm:cxn modelId="{C8C1D30B-784C-4169-9C26-E59B617C474B}" type="presOf" srcId="{B9A5EF0A-7F14-4CE3-BABD-7CCAC41BB586}" destId="{438BA78D-9018-4EE3-8763-83C7AFDD7B04}" srcOrd="0" destOrd="0" presId="urn:microsoft.com/office/officeart/2005/8/layout/chevron1"/>
    <dgm:cxn modelId="{E7C69604-6CAD-4AA2-8896-7047D07CF16B}" type="presOf" srcId="{5095FC73-FDFF-4552-B32E-2B0AFE02D113}" destId="{AC41F453-7B81-4588-9749-963FDC00A015}" srcOrd="0" destOrd="0" presId="urn:microsoft.com/office/officeart/2005/8/layout/chevron1"/>
    <dgm:cxn modelId="{728C68C0-D7B5-4EC3-8D8A-806C65438FAC}" type="presOf" srcId="{D7E2E09E-EEDD-4F6D-9979-5884B63B1814}" destId="{0F978DE3-C0CE-4025-A2EA-B57F27A2FFA4}" srcOrd="0" destOrd="0" presId="urn:microsoft.com/office/officeart/2005/8/layout/chevron1"/>
    <dgm:cxn modelId="{60174375-47BA-49EB-8588-7A1B05F2FABD}" srcId="{9E322BBA-6E6F-4180-ACDD-63122153AEF7}" destId="{4F4E7094-C8C2-4FEF-B082-E050711EA884}" srcOrd="3" destOrd="0" parTransId="{4E7CF9A2-B224-4592-A17D-D889911A5310}" sibTransId="{D10B345F-1F30-45B4-A01A-6DEA128CFD1E}"/>
    <dgm:cxn modelId="{7E2C5C38-A667-4A9B-A2CC-896272FECF7A}" type="presOf" srcId="{9E322BBA-6E6F-4180-ACDD-63122153AEF7}" destId="{68D1F8AC-A31C-41DB-9D22-DA950101D082}" srcOrd="0" destOrd="0" presId="urn:microsoft.com/office/officeart/2005/8/layout/chevron1"/>
    <dgm:cxn modelId="{A9FDA529-3593-4766-A072-F591EB7E4139}" srcId="{9E322BBA-6E6F-4180-ACDD-63122153AEF7}" destId="{B9A5EF0A-7F14-4CE3-BABD-7CCAC41BB586}" srcOrd="4" destOrd="0" parTransId="{8DCD2DB6-91B6-4537-82C9-DBD53CB82C31}" sibTransId="{67E5AFA8-55E6-4FAB-865B-7D19A317C71D}"/>
    <dgm:cxn modelId="{DEAFCA38-4AD7-4751-A8FD-24F8E186A32D}" srcId="{9E322BBA-6E6F-4180-ACDD-63122153AEF7}" destId="{4F9F473D-4000-4E81-915B-7109A0A1B510}" srcOrd="2" destOrd="0" parTransId="{FEDEDE28-3E26-430E-98ED-9A063F5C31D1}" sibTransId="{EADD0F25-6A07-45FE-A1FB-3AFE852E007D}"/>
    <dgm:cxn modelId="{54B3E6EC-57C2-4596-B989-93BD02568E9B}" srcId="{9E322BBA-6E6F-4180-ACDD-63122153AEF7}" destId="{D7E2E09E-EEDD-4F6D-9979-5884B63B1814}" srcOrd="1" destOrd="0" parTransId="{61B2F56B-8C36-4EC2-9239-0A31918AE7CE}" sibTransId="{22248A14-52E3-474F-85D4-065EFFC9F2C1}"/>
    <dgm:cxn modelId="{5B56EAB7-7656-4F55-B893-173040FE226C}" type="presOf" srcId="{4F4E7094-C8C2-4FEF-B082-E050711EA884}" destId="{084574B6-E026-4527-9244-606930C0326E}" srcOrd="0" destOrd="0" presId="urn:microsoft.com/office/officeart/2005/8/layout/chevron1"/>
    <dgm:cxn modelId="{7E4593FA-7FC7-44D3-B004-5033328E6CB7}" srcId="{9E322BBA-6E6F-4180-ACDD-63122153AEF7}" destId="{5095FC73-FDFF-4552-B32E-2B0AFE02D113}" srcOrd="0" destOrd="0" parTransId="{9CF6AA99-4EA8-4121-A09A-E8230D72A1D2}" sibTransId="{B63A12F5-7F57-475F-BFF9-97F92D2FA923}"/>
    <dgm:cxn modelId="{54332469-8336-4E87-AC2E-8F00CC81D20E}" type="presParOf" srcId="{68D1F8AC-A31C-41DB-9D22-DA950101D082}" destId="{AC41F453-7B81-4588-9749-963FDC00A015}" srcOrd="0" destOrd="0" presId="urn:microsoft.com/office/officeart/2005/8/layout/chevron1"/>
    <dgm:cxn modelId="{12406349-277D-41D9-A685-AA4488F95685}" type="presParOf" srcId="{68D1F8AC-A31C-41DB-9D22-DA950101D082}" destId="{D2FA4A5B-BA50-4F96-B795-F9BF7639B933}" srcOrd="1" destOrd="0" presId="urn:microsoft.com/office/officeart/2005/8/layout/chevron1"/>
    <dgm:cxn modelId="{1EA121ED-17C4-4A9B-821B-88375B998B7F}" type="presParOf" srcId="{68D1F8AC-A31C-41DB-9D22-DA950101D082}" destId="{0F978DE3-C0CE-4025-A2EA-B57F27A2FFA4}" srcOrd="2" destOrd="0" presId="urn:microsoft.com/office/officeart/2005/8/layout/chevron1"/>
    <dgm:cxn modelId="{9C4FF7E5-0B21-4237-A056-025794048583}" type="presParOf" srcId="{68D1F8AC-A31C-41DB-9D22-DA950101D082}" destId="{5A1F054A-9379-4526-8F61-5D2174EC778F}" srcOrd="3" destOrd="0" presId="urn:microsoft.com/office/officeart/2005/8/layout/chevron1"/>
    <dgm:cxn modelId="{EEABFB40-3F0F-4C95-B08B-4BAB5C4CD28E}" type="presParOf" srcId="{68D1F8AC-A31C-41DB-9D22-DA950101D082}" destId="{3CE97568-708A-4E40-8E64-3DAF7A3C4B04}" srcOrd="4" destOrd="0" presId="urn:microsoft.com/office/officeart/2005/8/layout/chevron1"/>
    <dgm:cxn modelId="{7A0F0742-4218-4928-BFE1-C3960E85303B}" type="presParOf" srcId="{68D1F8AC-A31C-41DB-9D22-DA950101D082}" destId="{B23685EE-3CCE-4DE6-8165-746B8425B5CD}" srcOrd="5" destOrd="0" presId="urn:microsoft.com/office/officeart/2005/8/layout/chevron1"/>
    <dgm:cxn modelId="{7AFD8C1B-9C95-47B0-93F0-93D5EE5372E7}" type="presParOf" srcId="{68D1F8AC-A31C-41DB-9D22-DA950101D082}" destId="{084574B6-E026-4527-9244-606930C0326E}" srcOrd="6" destOrd="0" presId="urn:microsoft.com/office/officeart/2005/8/layout/chevron1"/>
    <dgm:cxn modelId="{78DBBCD8-6B2F-4E2D-ACB1-69EB2D13DDA7}" type="presParOf" srcId="{68D1F8AC-A31C-41DB-9D22-DA950101D082}" destId="{DF6872B8-1BE6-4DB8-AD72-0C16BF0F2379}" srcOrd="7" destOrd="0" presId="urn:microsoft.com/office/officeart/2005/8/layout/chevron1"/>
    <dgm:cxn modelId="{FCA4A0BC-2F2C-44D3-8282-9E94A5FB11EA}" type="presParOf" srcId="{68D1F8AC-A31C-41DB-9D22-DA950101D082}" destId="{438BA78D-9018-4EE3-8763-83C7AFDD7B04}" srcOrd="8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41F453-7B81-4588-9749-963FDC00A015}">
      <dsp:nvSpPr>
        <dsp:cNvPr id="0" name=""/>
        <dsp:cNvSpPr/>
      </dsp:nvSpPr>
      <dsp:spPr>
        <a:xfrm>
          <a:off x="2092" y="234684"/>
          <a:ext cx="1862690" cy="74507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Цели </a:t>
          </a:r>
          <a:endParaRPr lang="ru-RU" sz="1300" kern="1200" dirty="0"/>
        </a:p>
      </dsp:txBody>
      <dsp:txXfrm>
        <a:off x="2092" y="234684"/>
        <a:ext cx="1862690" cy="745076"/>
      </dsp:txXfrm>
    </dsp:sp>
    <dsp:sp modelId="{0F978DE3-C0CE-4025-A2EA-B57F27A2FFA4}">
      <dsp:nvSpPr>
        <dsp:cNvPr id="0" name=""/>
        <dsp:cNvSpPr/>
      </dsp:nvSpPr>
      <dsp:spPr>
        <a:xfrm>
          <a:off x="1678513" y="234684"/>
          <a:ext cx="1862690" cy="74507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Техническое задание</a:t>
          </a:r>
          <a:endParaRPr lang="ru-RU" sz="1300" kern="1200" dirty="0"/>
        </a:p>
      </dsp:txBody>
      <dsp:txXfrm>
        <a:off x="1678513" y="234684"/>
        <a:ext cx="1862690" cy="745076"/>
      </dsp:txXfrm>
    </dsp:sp>
    <dsp:sp modelId="{3CE97568-708A-4E40-8E64-3DAF7A3C4B04}">
      <dsp:nvSpPr>
        <dsp:cNvPr id="0" name=""/>
        <dsp:cNvSpPr/>
      </dsp:nvSpPr>
      <dsp:spPr>
        <a:xfrm>
          <a:off x="3354934" y="234684"/>
          <a:ext cx="1862690" cy="74507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Набор респондентов и скрининг</a:t>
          </a:r>
          <a:endParaRPr lang="ru-RU" sz="1300" kern="1200" dirty="0"/>
        </a:p>
      </dsp:txBody>
      <dsp:txXfrm>
        <a:off x="3354934" y="234684"/>
        <a:ext cx="1862690" cy="745076"/>
      </dsp:txXfrm>
    </dsp:sp>
    <dsp:sp modelId="{084574B6-E026-4527-9244-606930C0326E}">
      <dsp:nvSpPr>
        <dsp:cNvPr id="0" name=""/>
        <dsp:cNvSpPr/>
      </dsp:nvSpPr>
      <dsp:spPr>
        <a:xfrm>
          <a:off x="5031356" y="234684"/>
          <a:ext cx="1862690" cy="74507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Проведение исследования</a:t>
          </a:r>
          <a:endParaRPr lang="ru-RU" sz="1300" kern="1200" dirty="0"/>
        </a:p>
      </dsp:txBody>
      <dsp:txXfrm>
        <a:off x="5031356" y="234684"/>
        <a:ext cx="1862690" cy="745076"/>
      </dsp:txXfrm>
    </dsp:sp>
    <dsp:sp modelId="{438BA78D-9018-4EE3-8763-83C7AFDD7B04}">
      <dsp:nvSpPr>
        <dsp:cNvPr id="0" name=""/>
        <dsp:cNvSpPr/>
      </dsp:nvSpPr>
      <dsp:spPr>
        <a:xfrm>
          <a:off x="6707777" y="234684"/>
          <a:ext cx="1862690" cy="74507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Анализ данных</a:t>
          </a:r>
          <a:endParaRPr lang="ru-RU" sz="1300" kern="1200" dirty="0"/>
        </a:p>
      </dsp:txBody>
      <dsp:txXfrm>
        <a:off x="6707777" y="234684"/>
        <a:ext cx="1862690" cy="745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7F5D768-9B08-4225-BFC0-27307D083AD0}" type="datetimeFigureOut">
              <a:rPr lang="ru-RU" smtClean="0"/>
              <a:pPr/>
              <a:t>21.03.2013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6F645F-50D6-4EBA-92D3-F3DF4C8579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2996952"/>
            <a:ext cx="5186354" cy="139541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Фокус-группа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глубинное интервью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Аудит звонков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Тайный покупатель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81000"/>
            <a:ext cx="8640960" cy="17526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Маркетинговые исследования целевой аудитории как инструмент увеличения конверсии сайта</a:t>
            </a:r>
            <a:endParaRPr lang="ru-RU" sz="32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5301208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Лена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Ефремова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050" name="Picture 2" descr="C:\Users\user\Desktop\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50" y="5596086"/>
            <a:ext cx="1714500" cy="857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Новый проект =</a:t>
            </a:r>
            <a:endParaRPr lang="ru-RU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Содержимое 5" descr="16461_9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505744" y="1784350"/>
            <a:ext cx="6096000" cy="4057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34400" cy="75895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Почему стоит задуматься об исследованиях аудитории сайта?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714488"/>
            <a:ext cx="5556132" cy="4643470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Вы не узнаете, о чем думают посетители сайта, пока не спросите их об этом.</a:t>
            </a:r>
          </a:p>
          <a:p>
            <a:pPr lvl="0"/>
            <a:r>
              <a:rPr lang="ru-RU" dirty="0" smtClean="0"/>
              <a:t>Экспертная оценка не заменит мнения реальных пользователей.</a:t>
            </a:r>
          </a:p>
          <a:p>
            <a:pPr lvl="0"/>
            <a:r>
              <a:rPr lang="ru-RU" dirty="0" smtClean="0"/>
              <a:t>Маркетинговые исследования аудитории не требуют серьезных затрат.</a:t>
            </a:r>
          </a:p>
          <a:p>
            <a:pPr lvl="0"/>
            <a:r>
              <a:rPr lang="ru-RU" dirty="0" smtClean="0"/>
              <a:t>Данные исследования можно провести без привлечения сторонних  специалистов.</a:t>
            </a:r>
          </a:p>
          <a:p>
            <a:endParaRPr lang="ru-RU" dirty="0"/>
          </a:p>
        </p:txBody>
      </p:sp>
      <p:pic>
        <p:nvPicPr>
          <p:cNvPr id="4" name="Рисунок 3" descr="377220_8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1714488"/>
            <a:ext cx="2812926" cy="4357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Как сделать сайт удобным и понятным?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643182"/>
            <a:ext cx="8503920" cy="240201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Выбрать ПРАВИЛЬНЫЙ метод исследования</a:t>
            </a:r>
          </a:p>
          <a:p>
            <a:endParaRPr lang="ru-RU" dirty="0" smtClean="0"/>
          </a:p>
          <a:p>
            <a:r>
              <a:rPr lang="ru-RU" dirty="0" smtClean="0"/>
              <a:t>Спросить ПРАВИЛЬНЫХ людей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Задать ПРАВИЛЬНЫЕ вопросы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Глубинное интервью или фокус-группа?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3913058" cy="28306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Глубинное интервью: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 smtClean="0"/>
              <a:t>Дает больше критики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 smtClean="0"/>
              <a:t>Выявляет мнение каждого респондента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 smtClean="0"/>
              <a:t>Позволяет респонденту максимально раскрыться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 smtClean="0"/>
              <a:t>Необходимо хотя бы 10 интервью для сбора объективных данных</a:t>
            </a:r>
          </a:p>
          <a:p>
            <a:pPr>
              <a:buNone/>
            </a:pPr>
            <a:endParaRPr lang="ru-RU" sz="1800" dirty="0" smtClean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786314" y="1500174"/>
            <a:ext cx="3913058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Фокус-группа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Дает меньше</a:t>
            </a: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критики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ü"/>
              <a:tabLst/>
              <a:defRPr/>
            </a:pPr>
            <a:r>
              <a:rPr lang="ru-RU" baseline="0" dirty="0" smtClean="0"/>
              <a:t>Позволяет</a:t>
            </a:r>
            <a:r>
              <a:rPr lang="ru-RU" dirty="0" smtClean="0"/>
              <a:t> понять тенденции «коллективного сознания»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ü"/>
              <a:tabLst/>
              <a:defRPr/>
            </a:pPr>
            <a:r>
              <a:rPr lang="ru-RU" dirty="0" smtClean="0"/>
              <a:t>Необходимо хотя бы 2 </a:t>
            </a:r>
            <a:r>
              <a:rPr lang="ru-RU" dirty="0" err="1" smtClean="0"/>
              <a:t>фокус-группы</a:t>
            </a:r>
            <a:r>
              <a:rPr lang="ru-RU" dirty="0" smtClean="0"/>
              <a:t> по 6-8 человек для сбора объективных данных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="" xmlns:p14="http://schemas.microsoft.com/office/powerpoint/2010/main" val="342631286"/>
              </p:ext>
            </p:extLst>
          </p:nvPr>
        </p:nvGraphicFramePr>
        <p:xfrm>
          <a:off x="285720" y="4929198"/>
          <a:ext cx="8572560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857488" y="4405978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Этапы исследования:</a:t>
            </a:r>
            <a:endParaRPr lang="ru-RU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Кейс 1. Общая информация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99404" cy="50452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/>
              <a:t>Клиент: </a:t>
            </a:r>
            <a:r>
              <a:rPr lang="ru-RU" sz="1800" dirty="0" smtClean="0"/>
              <a:t>сеть медицинских клиник в Москве</a:t>
            </a:r>
          </a:p>
          <a:p>
            <a:pPr>
              <a:buNone/>
            </a:pPr>
            <a:r>
              <a:rPr lang="ru-RU" sz="1800" b="1" dirty="0" smtClean="0"/>
              <a:t>Цель: </a:t>
            </a:r>
            <a:r>
              <a:rPr lang="ru-RU" sz="1800" dirty="0" smtClean="0"/>
              <a:t>комплексная переработка сайта для увеличения конверсии</a:t>
            </a:r>
          </a:p>
          <a:p>
            <a:pPr>
              <a:buNone/>
            </a:pPr>
            <a:r>
              <a:rPr lang="ru-RU" sz="1800" b="1" dirty="0" smtClean="0"/>
              <a:t>ЦА</a:t>
            </a:r>
            <a:r>
              <a:rPr lang="ru-RU" sz="1800" dirty="0" smtClean="0"/>
              <a:t>: Женщины 20-35 лет, доход средний/выше среднего; пользующиеся услугами платной медицины (потенциально: платными родами и платным ведением беременности), беременные либо планирующие беременность.</a:t>
            </a:r>
          </a:p>
          <a:p>
            <a:pPr>
              <a:buNone/>
            </a:pPr>
            <a:r>
              <a:rPr lang="ru-RU" sz="1800" b="1" dirty="0" smtClean="0"/>
              <a:t>Инструменты: </a:t>
            </a:r>
            <a:r>
              <a:rPr lang="ru-RU" sz="1800" dirty="0" err="1" smtClean="0"/>
              <a:t>фокус-группы</a:t>
            </a:r>
            <a:r>
              <a:rPr lang="ru-RU" sz="1800" dirty="0" smtClean="0"/>
              <a:t>, экспертные интервью для решения описанных ниже задач.</a:t>
            </a:r>
          </a:p>
          <a:p>
            <a:pPr>
              <a:buNone/>
            </a:pPr>
            <a:r>
              <a:rPr lang="ru-RU" sz="1800" b="1" dirty="0" smtClean="0"/>
              <a:t>Задачи: </a:t>
            </a:r>
          </a:p>
          <a:p>
            <a:pPr marL="514350" indent="-514350">
              <a:buAutoNum type="arabicPeriod"/>
            </a:pPr>
            <a:r>
              <a:rPr lang="ru-RU" sz="1800" dirty="0" smtClean="0"/>
              <a:t>Оценить удобство расположения элементов на сайте, навигацию, качество </a:t>
            </a:r>
            <a:r>
              <a:rPr lang="ru-RU" sz="1800" dirty="0" err="1" smtClean="0"/>
              <a:t>контента</a:t>
            </a:r>
            <a:r>
              <a:rPr lang="ru-RU" sz="1800" dirty="0" smtClean="0"/>
              <a:t>;</a:t>
            </a:r>
          </a:p>
          <a:p>
            <a:pPr marL="514350" indent="-514350">
              <a:buAutoNum type="arabicPeriod"/>
            </a:pPr>
            <a:r>
              <a:rPr lang="ru-RU" sz="1800" dirty="0" smtClean="0"/>
              <a:t>Выявить проблемы, с которым сталкивается пользователей при прохождении различных сценариев, ведущих к конверсии.</a:t>
            </a:r>
          </a:p>
          <a:p>
            <a:pPr marL="514350" indent="-514350">
              <a:buNone/>
            </a:pPr>
            <a:r>
              <a:rPr lang="ru-RU" sz="1800" b="1" dirty="0" smtClean="0"/>
              <a:t>Решение</a:t>
            </a:r>
            <a:r>
              <a:rPr lang="ru-RU" sz="1800" dirty="0" smtClean="0"/>
              <a:t>: опрос по анкете с 10 открытыми вопросами и ситуативными задачами. </a:t>
            </a:r>
          </a:p>
          <a:p>
            <a:pPr marL="514350" indent="-514350">
              <a:buNone/>
            </a:pPr>
            <a:r>
              <a:rPr lang="ru-RU" sz="1800" b="1" dirty="0" smtClean="0"/>
              <a:t>Результат: </a:t>
            </a:r>
            <a:r>
              <a:rPr lang="ru-RU" sz="1800" dirty="0" smtClean="0"/>
              <a:t>аналитический отчет с рекомендациями для разработки прототипов новых страниц и проведения А/</a:t>
            </a:r>
            <a:r>
              <a:rPr lang="en-US" sz="1800" dirty="0" smtClean="0"/>
              <a:t>B</a:t>
            </a:r>
            <a:r>
              <a:rPr lang="ru-RU" sz="1800" dirty="0" smtClean="0"/>
              <a:t> тестирования.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Кейс 1. Результаты по цели: Качество контента. наличие необходимой информации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54280"/>
          </a:xfrm>
        </p:spPr>
        <p:txBody>
          <a:bodyPr>
            <a:noAutofit/>
          </a:bodyPr>
          <a:lstStyle/>
          <a:p>
            <a:r>
              <a:rPr lang="ru-RU" sz="1600" u="sng" dirty="0" smtClean="0"/>
              <a:t>Контакты</a:t>
            </a:r>
            <a:r>
              <a:rPr lang="ru-RU" sz="1600" u="sng" dirty="0"/>
              <a:t>.</a:t>
            </a:r>
            <a:r>
              <a:rPr lang="ru-RU" sz="1600" b="1" dirty="0"/>
              <a:t> </a:t>
            </a:r>
            <a:r>
              <a:rPr lang="ru-RU" sz="1600" dirty="0"/>
              <a:t>Респонденты отметили, что крайне необходимо пояснение, как добраться от метро до </a:t>
            </a:r>
            <a:r>
              <a:rPr lang="ru-RU" sz="1600" dirty="0" smtClean="0"/>
              <a:t>клиники. </a:t>
            </a:r>
            <a:r>
              <a:rPr lang="ru-RU" sz="1600" dirty="0"/>
              <a:t>Схему из </a:t>
            </a:r>
            <a:r>
              <a:rPr lang="en-US" sz="1600" dirty="0" smtClean="0"/>
              <a:t>Google maps</a:t>
            </a:r>
            <a:r>
              <a:rPr lang="ru-RU" sz="1600" dirty="0" smtClean="0"/>
              <a:t> </a:t>
            </a:r>
            <a:r>
              <a:rPr lang="ru-RU" sz="1600" dirty="0"/>
              <a:t>надо масштабировать до того вида, чтобы на ней была видна одновременно и точка, где находится клиника, и станция метро. </a:t>
            </a:r>
            <a:r>
              <a:rPr lang="ru-RU" sz="1600" dirty="0" smtClean="0"/>
              <a:t> Каждую </a:t>
            </a:r>
            <a:r>
              <a:rPr lang="ru-RU" sz="1600" dirty="0"/>
              <a:t>клинику надо вынести на отдельную страницу, т.к. некоторые беременные боялись перепутать карты или телефоны или адреса и приехать не туда на первый визит. </a:t>
            </a:r>
          </a:p>
          <a:p>
            <a:r>
              <a:rPr lang="ru-RU" sz="1600" u="sng" dirty="0"/>
              <a:t>Ведение беременности. </a:t>
            </a:r>
            <a:r>
              <a:rPr lang="ru-RU" sz="1600" dirty="0"/>
              <a:t>В</a:t>
            </a:r>
            <a:r>
              <a:rPr lang="ru-RU" sz="1600" dirty="0" smtClean="0"/>
              <a:t>ынести </a:t>
            </a:r>
            <a:r>
              <a:rPr lang="ru-RU" sz="1600" dirty="0"/>
              <a:t>основные принципы на основную страницу, т.к. многие пользователи хотели их открыть, но что-то их останавливало, они забывали и уходили на другие страницы. </a:t>
            </a:r>
            <a:endParaRPr lang="ru-RU" sz="1600" dirty="0" smtClean="0"/>
          </a:p>
          <a:p>
            <a:r>
              <a:rPr lang="ru-RU" sz="1600" u="sng" dirty="0" smtClean="0"/>
              <a:t>Роды</a:t>
            </a:r>
            <a:r>
              <a:rPr lang="ru-RU" sz="1600" u="sng" dirty="0"/>
              <a:t>. </a:t>
            </a:r>
            <a:r>
              <a:rPr lang="ru-RU" sz="1600" dirty="0"/>
              <a:t>В этом разделе </a:t>
            </a:r>
            <a:r>
              <a:rPr lang="ru-RU" sz="1600" dirty="0" smtClean="0"/>
              <a:t>непонимание </a:t>
            </a:r>
            <a:r>
              <a:rPr lang="ru-RU" sz="1600" dirty="0"/>
              <a:t>вызвал прайс с ценами за палату. Возник вопрос, цены указаны за все пребывание или нет, будут ли какие-то еще траты на медикаменты и обслуживание, питание и т.п. То есть, прайс требует расшифровки где-то рядом с ним и поднятия </a:t>
            </a:r>
            <a:r>
              <a:rPr lang="ru-RU" sz="1600" dirty="0" smtClean="0"/>
              <a:t>в верхнюю часть страницы</a:t>
            </a:r>
            <a:r>
              <a:rPr lang="ru-RU" sz="1600" dirty="0"/>
              <a:t>. </a:t>
            </a:r>
          </a:p>
          <a:p>
            <a:r>
              <a:rPr lang="ru-RU" sz="1600" u="sng" dirty="0"/>
              <a:t>Прайс</a:t>
            </a:r>
            <a:r>
              <a:rPr lang="ru-RU" sz="1600" dirty="0"/>
              <a:t>. Прайсы на страницах должны быть подняты выше, если термин в прайсе непонятен, его надо </a:t>
            </a:r>
            <a:r>
              <a:rPr lang="ru-RU" sz="1600" dirty="0" smtClean="0"/>
              <a:t>расшифровать, прайс поделить на разделы. </a:t>
            </a:r>
            <a:endParaRPr lang="ru-RU" sz="1600" dirty="0"/>
          </a:p>
          <a:p>
            <a:r>
              <a:rPr lang="ru-RU" sz="1600" u="sng" dirty="0"/>
              <a:t>Онлайн-запись на прием.</a:t>
            </a:r>
            <a:r>
              <a:rPr lang="ru-RU" sz="1600" dirty="0"/>
              <a:t> </a:t>
            </a:r>
            <a:r>
              <a:rPr lang="ru-RU" sz="1600" dirty="0" smtClean="0"/>
              <a:t>Дополнить онлайн запись на прием расписанием врачей. Оставить обязательной формой для заполнения только номер телефона посетителя. Сделать необязательные поля с выпадающим меню с разными клиниками и ФИО</a:t>
            </a:r>
            <a:r>
              <a:rPr lang="en-US" sz="1600" dirty="0" smtClean="0"/>
              <a:t> </a:t>
            </a:r>
            <a:r>
              <a:rPr lang="ru-RU" sz="1600" dirty="0" smtClean="0"/>
              <a:t>+</a:t>
            </a:r>
            <a:r>
              <a:rPr lang="en-US" sz="1600" dirty="0" smtClean="0"/>
              <a:t> </a:t>
            </a:r>
            <a:r>
              <a:rPr lang="ru-RU" sz="1600" dirty="0" smtClean="0"/>
              <a:t>специальностями врачей.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Кейс 1. Результаты тестирования нового </a:t>
            </a:r>
            <a:r>
              <a:rPr lang="ru-RU" b="1" dirty="0" err="1" smtClean="0"/>
              <a:t>контента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83064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Время, проводимое пользователями на странице «Гинекология», </a:t>
            </a:r>
            <a:r>
              <a:rPr lang="ru-RU" b="1" dirty="0" smtClean="0"/>
              <a:t>увеличилось на 30%, </a:t>
            </a:r>
            <a:r>
              <a:rPr lang="ru-RU" dirty="0" smtClean="0"/>
              <a:t>что говорит об эффективности выбранной </a:t>
            </a:r>
            <a:r>
              <a:rPr lang="ru-RU" dirty="0" err="1" smtClean="0"/>
              <a:t>контентной</a:t>
            </a:r>
            <a:r>
              <a:rPr lang="ru-RU" dirty="0" smtClean="0"/>
              <a:t> стратегии.</a:t>
            </a:r>
          </a:p>
          <a:p>
            <a:pPr lvl="0"/>
            <a:r>
              <a:rPr lang="ru-RU" dirty="0" smtClean="0"/>
              <a:t>Переходы в раздел «Контакты» </a:t>
            </a:r>
            <a:r>
              <a:rPr lang="ru-RU" b="1" dirty="0" smtClean="0"/>
              <a:t>увеличились на 28%, </a:t>
            </a:r>
            <a:r>
              <a:rPr lang="ru-RU" dirty="0" smtClean="0"/>
              <a:t>что свидетельствует об удовлетворении пользователя всей полученной информацией и готовностью посетить клинику. </a:t>
            </a:r>
          </a:p>
          <a:p>
            <a:pPr lvl="0"/>
            <a:r>
              <a:rPr lang="ru-RU" dirty="0" smtClean="0"/>
              <a:t>Глубина просмотра </a:t>
            </a:r>
            <a:r>
              <a:rPr lang="ru-RU" b="1" dirty="0" smtClean="0"/>
              <a:t>сократилась в среднем на 2 страницы</a:t>
            </a:r>
            <a:r>
              <a:rPr lang="ru-RU" dirty="0" smtClean="0"/>
              <a:t>. Это говорит о том, что пользователи быстрее находят необходимый им </a:t>
            </a:r>
            <a:r>
              <a:rPr lang="ru-RU" dirty="0" err="1" smtClean="0"/>
              <a:t>контент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714348" y="4500570"/>
          <a:ext cx="3048000" cy="1743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5000628" y="4500570"/>
          <a:ext cx="3286129" cy="1743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Кейс 1. Оценка эффективности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500174"/>
            <a:ext cx="4500594" cy="4929222"/>
          </a:xfrm>
        </p:spPr>
        <p:txBody>
          <a:bodyPr>
            <a:normAutofit fontScale="85000" lnSpcReduction="20000"/>
          </a:bodyPr>
          <a:lstStyle/>
          <a:p>
            <a:pPr lvl="0" algn="ctr">
              <a:buNone/>
            </a:pPr>
            <a:r>
              <a:rPr lang="ru-RU" sz="2800" dirty="0" smtClean="0">
                <a:latin typeface="Calibri" pitchFamily="34" charset="0"/>
                <a:cs typeface="Arial" pitchFamily="34" charset="0"/>
              </a:rPr>
              <a:t>Рост конверсии после проведения исследований и тестирований составил </a:t>
            </a:r>
            <a:r>
              <a:rPr lang="ru-RU" sz="2800" b="1" dirty="0" smtClean="0">
                <a:latin typeface="Calibri" pitchFamily="34" charset="0"/>
                <a:cs typeface="Arial" pitchFamily="34" charset="0"/>
              </a:rPr>
              <a:t>23%. </a:t>
            </a:r>
          </a:p>
          <a:p>
            <a:pPr lvl="0" algn="ctr">
              <a:buNone/>
            </a:pPr>
            <a:r>
              <a:rPr lang="ru-RU" sz="2800" dirty="0" smtClean="0">
                <a:latin typeface="Calibri" pitchFamily="34" charset="0"/>
                <a:cs typeface="Arial" pitchFamily="34" charset="0"/>
              </a:rPr>
              <a:t>К примеру, при стоимости рекламной кампании в 1 миллион рублей в месяц данная экономия в годовом исчислении составляет более 2 миллионов рублей.  При затратах на исследования всего порядка 200 тысяч рублей </a:t>
            </a:r>
            <a:r>
              <a:rPr lang="ru-RU" sz="2800" b="1" dirty="0" smtClean="0">
                <a:latin typeface="Calibri" pitchFamily="34" charset="0"/>
                <a:cs typeface="Arial" pitchFamily="34" charset="0"/>
              </a:rPr>
              <a:t>на каждый вложенный в маркетинг рубль приходится 10 рублей прибыли.</a:t>
            </a:r>
            <a:endParaRPr lang="ru-RU" sz="4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ru-RU" dirty="0"/>
          </a:p>
        </p:txBody>
      </p:sp>
      <p:pic>
        <p:nvPicPr>
          <p:cNvPr id="4" name="Рисунок 3" descr="talkingaboutmone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1643050"/>
            <a:ext cx="3992880" cy="4468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Тайный покупатель и аудит звонков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Акции формата «Таинственный покупатель» и «Аудит звонков» - это </a:t>
            </a:r>
            <a:r>
              <a:rPr lang="ru-RU" b="1" dirty="0" smtClean="0"/>
              <a:t>ключевые инструменты для роста конверсии на последнем этапе воронки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 случае с сетью клиник, за 3 месяца проведения подобных исследований, были устранены все ключевые ошибки. </a:t>
            </a:r>
            <a:r>
              <a:rPr lang="ru-RU" b="1" dirty="0" smtClean="0"/>
              <a:t>Эффективность обработки звонков при этом увеличилась на 20%.</a:t>
            </a:r>
            <a:r>
              <a:rPr lang="ru-RU" dirty="0" smtClean="0"/>
              <a:t> Операторы получили новые стандарты качества обслуживания клиентов, а клиенты – внимательных и вежливых операторов.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32112345"/>
              </p:ext>
            </p:extLst>
          </p:nvPr>
        </p:nvGraphicFramePr>
        <p:xfrm>
          <a:off x="683568" y="2204864"/>
          <a:ext cx="7819802" cy="3007808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931370"/>
                <a:gridCol w="3888432"/>
              </a:tblGrid>
              <a:tr h="5958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/>
                        <a:t>Аудит звонков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/>
                        <a:t>Тайный покупатель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/>
                </a:tc>
              </a:tr>
              <a:tr h="6029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/>
                        <a:t>Персональный анализ каждого оператора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/>
                        <a:t>Проверка «Критичных» областей, выделенных ранее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/>
                </a:tc>
              </a:tr>
              <a:tr h="6029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/>
                        <a:t>Соответствие стандартам обслуживания компании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/>
                        <a:t>Проверка стрессоустойчивости и вежливости персонала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/>
                </a:tc>
              </a:tr>
              <a:tr h="6029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/>
                        <a:t>Выявление системных ошибок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/>
                        <a:t>Проверка длительности ожидания ответа оператора на звонок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/>
                </a:tc>
              </a:tr>
              <a:tr h="6029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/>
                        <a:t>Выявление критических ошибок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/>
                        <a:t>Проверка различных областей знаний, необходимых оператору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Примеры целей и задач исследований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Кейс 2. Аудит и ТП: результаты исследований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5428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b="1" dirty="0" smtClean="0"/>
              <a:t>Вежливость. </a:t>
            </a:r>
            <a:r>
              <a:rPr lang="ru-RU" dirty="0"/>
              <a:t>В разговорах присутствует отстраненный медицинский тон. Необходимо проработать речевые обороты и интонации при общении с клиентами. </a:t>
            </a:r>
          </a:p>
          <a:p>
            <a:pPr lvl="0"/>
            <a:r>
              <a:rPr lang="ru-RU" b="1" dirty="0" smtClean="0"/>
              <a:t>Ожидание. </a:t>
            </a:r>
            <a:r>
              <a:rPr lang="ru-RU" dirty="0" smtClean="0"/>
              <a:t>Необходимо </a:t>
            </a:r>
            <a:r>
              <a:rPr lang="ru-RU" dirty="0"/>
              <a:t>проработать фразу, которую операторы будут говорить клиентам, если в настоящий момент они ведут разговор с другим клиентом на параллельной линии. На данный момент операторы просто кричат «минуту!» после чего клиент должен ждать, порой довольно долго, своей очереди</a:t>
            </a:r>
            <a:r>
              <a:rPr lang="ru-RU" dirty="0" smtClean="0"/>
              <a:t>.</a:t>
            </a:r>
            <a:endParaRPr lang="ru-RU" dirty="0"/>
          </a:p>
          <a:p>
            <a:pPr lvl="0"/>
            <a:r>
              <a:rPr lang="ru-RU" b="1" dirty="0"/>
              <a:t>Персонализировать обращение к клиентам. </a:t>
            </a:r>
            <a:r>
              <a:rPr lang="ru-RU" dirty="0"/>
              <a:t>Лишь у 35 человек из 100 оператор уточнил имя и упоминал его. Всего же был 51 конверсионный разговор, соответственно, 16 человек недополучили положенное им внимание. </a:t>
            </a:r>
          </a:p>
          <a:p>
            <a:pPr lvl="0"/>
            <a:r>
              <a:rPr lang="ru-RU" b="1" dirty="0"/>
              <a:t>Особое внимание обратить на вежливое общение по тематике абортов</a:t>
            </a:r>
            <a:r>
              <a:rPr lang="ru-RU" dirty="0"/>
              <a:t>. Здесь операторы порой позволяют себе пренебрежительный тон, особенно если звонят женщины, желающие сделать аборт на больших сроках. </a:t>
            </a:r>
            <a:endParaRPr lang="ru-RU" dirty="0" smtClean="0"/>
          </a:p>
          <a:p>
            <a:pPr lvl="0"/>
            <a:r>
              <a:rPr lang="ru-RU" b="1" dirty="0" smtClean="0"/>
              <a:t>Отработать ошибки операторов, указанные в персональных отчетах.</a:t>
            </a: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Кейс 2. Оценка эффективности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857364"/>
            <a:ext cx="4270248" cy="428628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b="1" dirty="0" smtClean="0"/>
              <a:t>Рост конверсии после </a:t>
            </a:r>
            <a:r>
              <a:rPr lang="ru-RU" dirty="0" smtClean="0"/>
              <a:t>проведения </a:t>
            </a:r>
            <a:r>
              <a:rPr lang="ru-RU" b="1" dirty="0" smtClean="0"/>
              <a:t>2 аудитов и 10 проверок тайным покупателем составил 20%. </a:t>
            </a:r>
          </a:p>
          <a:p>
            <a:pPr algn="ctr">
              <a:buNone/>
            </a:pPr>
            <a:r>
              <a:rPr lang="ru-RU" dirty="0" smtClean="0"/>
              <a:t>Таким образом, эффективная обработка звонков позволяет осуществить возврат инвестиций в маркетинг и генерацию дополнительной прибыли.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talkingaboutmone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1643050"/>
            <a:ext cx="3992880" cy="4468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Подведем итог!</a:t>
            </a:r>
            <a:endParaRPr lang="ru-RU" b="1" dirty="0"/>
          </a:p>
        </p:txBody>
      </p:sp>
      <p:pic>
        <p:nvPicPr>
          <p:cNvPr id="4" name="Содержимое 3" descr="16461_9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1625" y="1891762"/>
            <a:ext cx="3770309" cy="2699817"/>
          </a:xfrm>
        </p:spPr>
      </p:pic>
      <p:pic>
        <p:nvPicPr>
          <p:cNvPr id="5" name="Рисунок 4" descr="grabl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1930272"/>
            <a:ext cx="3848097" cy="27131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9615684">
            <a:off x="3844718" y="3237457"/>
            <a:ext cx="5348861" cy="97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2085631">
            <a:off x="3958943" y="3315727"/>
            <a:ext cx="5348861" cy="97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85720" y="4857760"/>
            <a:ext cx="8501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Маркетинговые исследования целевой аудитории – это эффективный и недорогой способ понять потребности пользователей Вашего сайта и сделать все возможное для увеличения конверсии.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1907704" y="4500570"/>
            <a:ext cx="5328592" cy="1016662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</a:rPr>
              <a:t>Лена Ефремова</a:t>
            </a:r>
            <a:endParaRPr lang="en-US" sz="40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efremova@demispartners.ru</a:t>
            </a:r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+7 915 6660911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5602" name="Picture 2" descr="D:\export\luda\IMG_39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772816"/>
            <a:ext cx="3657600" cy="2435225"/>
          </a:xfrm>
          <a:prstGeom prst="rect">
            <a:avLst/>
          </a:prstGeom>
          <a:noFill/>
        </p:spPr>
      </p:pic>
      <p:pic>
        <p:nvPicPr>
          <p:cNvPr id="1027" name="Picture 3" descr="C:\Users\user\Desktop\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0" y="5452070"/>
            <a:ext cx="1714500" cy="857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992</Words>
  <Application>Microsoft Office PowerPoint</Application>
  <PresentationFormat>Экран (4:3)</PresentationFormat>
  <Paragraphs>93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Официальная</vt:lpstr>
      <vt:lpstr>Маркетинговые исследования целевой аудитории как инструмент увеличения конверсии сайта</vt:lpstr>
      <vt:lpstr>Новый проект =</vt:lpstr>
      <vt:lpstr>Почему стоит задуматься об исследованиях аудитории сайта?</vt:lpstr>
      <vt:lpstr>Как сделать сайт удобным и понятным?</vt:lpstr>
      <vt:lpstr>Глубинное интервью или фокус-группа?</vt:lpstr>
      <vt:lpstr>Кейс 1. Общая информация</vt:lpstr>
      <vt:lpstr>Кейс 1. Результаты по цели: Качество контента. наличие необходимой информации</vt:lpstr>
      <vt:lpstr>Кейс 1. Результаты тестирования нового контента</vt:lpstr>
      <vt:lpstr>Кейс 1. Оценка эффективности</vt:lpstr>
      <vt:lpstr>Тайный покупатель и аудит звонков</vt:lpstr>
      <vt:lpstr>Примеры целей и задач исследований</vt:lpstr>
      <vt:lpstr>Кейс 2. Аудит и ТП: результаты исследований</vt:lpstr>
      <vt:lpstr>Кейс 2. Оценка эффективности</vt:lpstr>
      <vt:lpstr>Подведем итог!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Shade</dc:creator>
  <cp:lastModifiedBy>user</cp:lastModifiedBy>
  <cp:revision>21</cp:revision>
  <dcterms:created xsi:type="dcterms:W3CDTF">2013-03-19T18:29:44Z</dcterms:created>
  <dcterms:modified xsi:type="dcterms:W3CDTF">2013-03-21T16:44:57Z</dcterms:modified>
</cp:coreProperties>
</file>